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59" r:id="rId6"/>
    <p:sldId id="260" r:id="rId7"/>
    <p:sldId id="261" r:id="rId8"/>
    <p:sldId id="262" r:id="rId9"/>
    <p:sldId id="263" r:id="rId10"/>
    <p:sldId id="264" r:id="rId11"/>
    <p:sldId id="265" r:id="rId12"/>
    <p:sldId id="267" r:id="rId13"/>
    <p:sldId id="266" r:id="rId14"/>
    <p:sldId id="268" r:id="rId15"/>
    <p:sldId id="273" r:id="rId16"/>
    <p:sldId id="275" r:id="rId17"/>
    <p:sldId id="278" r:id="rId18"/>
    <p:sldId id="271" r:id="rId19"/>
    <p:sldId id="277"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4197235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1495742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1088197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87975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1701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5565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6386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7662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36052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9213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7867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1697953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36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35659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19611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72906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400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27850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0992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07566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40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3561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E88C2-A65B-4AF0-888F-C4F4A48CDE5F}" type="datetimeFigureOut">
              <a:rPr lang="en-US" smtClean="0"/>
              <a:t>9/2/2014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411109513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39961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162621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6649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088998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97651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20947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437079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000798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60527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579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E88C2-A65B-4AF0-888F-C4F4A48CDE5F}"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139502829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054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90129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3238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5157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3384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E88C2-A65B-4AF0-888F-C4F4A48CDE5F}" type="datetimeFigureOut">
              <a:rPr lang="en-US" smtClean="0"/>
              <a:t>9/2/2014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2382996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E88C2-A65B-4AF0-888F-C4F4A48CDE5F}" type="datetimeFigureOut">
              <a:rPr lang="en-US" smtClean="0"/>
              <a:t>9/2/2014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3826493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E88C2-A65B-4AF0-888F-C4F4A48CDE5F}" type="datetimeFigureOut">
              <a:rPr lang="en-US" smtClean="0"/>
              <a:t>9/2/2014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3944782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2937698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E88C2-A65B-4AF0-888F-C4F4A48CDE5F}" type="datetimeFigureOut">
              <a:rPr lang="en-US" smtClean="0"/>
              <a:t>9/2/2014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28A50-92A9-45E6-846C-C9EDC31489EA}" type="slidenum">
              <a:rPr lang="en-US" smtClean="0"/>
              <a:t>‹#›</a:t>
            </a:fld>
            <a:endParaRPr lang="en-US"/>
          </a:p>
        </p:txBody>
      </p:sp>
    </p:spTree>
    <p:extLst>
      <p:ext uri="{BB962C8B-B14F-4D97-AF65-F5344CB8AC3E}">
        <p14:creationId xmlns:p14="http://schemas.microsoft.com/office/powerpoint/2010/main" val="255681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E88C2-A65B-4AF0-888F-C4F4A48CDE5F}" type="datetimeFigureOut">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8A50-92A9-45E6-846C-C9EDC31489EA}" type="slidenum">
              <a:rPr lang="en-US" smtClean="0"/>
              <a:t>‹#›</a:t>
            </a:fld>
            <a:endParaRPr lang="en-US"/>
          </a:p>
        </p:txBody>
      </p:sp>
    </p:spTree>
    <p:extLst>
      <p:ext uri="{BB962C8B-B14F-4D97-AF65-F5344CB8AC3E}">
        <p14:creationId xmlns:p14="http://schemas.microsoft.com/office/powerpoint/2010/main" val="3885957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320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12694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E88C2-A65B-4AF0-888F-C4F4A48CDE5F}" type="datetimeFigureOut">
              <a:rPr lang="en-US" smtClean="0">
                <a:solidFill>
                  <a:prstClr val="black">
                    <a:tint val="75000"/>
                  </a:prstClr>
                </a:solidFill>
              </a:rPr>
              <a:pPr/>
              <a:t>9/2/2014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28A50-92A9-45E6-846C-C9EDC31489E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89718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mailto:wcestransportation@stjohns.k12.fl.us" TargetMode="Externa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457200" y="3886200"/>
            <a:ext cx="8382000" cy="2667000"/>
          </a:xfrm>
        </p:spPr>
        <p:txBody>
          <a:bodyPr>
            <a:normAutofit/>
          </a:bodyPr>
          <a:lstStyle/>
          <a:p>
            <a:r>
              <a:rPr lang="en-US" sz="6000" b="1" dirty="0" smtClean="0">
                <a:solidFill>
                  <a:srgbClr val="0070C0"/>
                </a:solidFill>
                <a:latin typeface="Footlight MT Light" pitchFamily="18" charset="0"/>
              </a:rPr>
              <a:t>2</a:t>
            </a:r>
            <a:r>
              <a:rPr lang="en-US" sz="6000" b="1" baseline="30000" dirty="0" smtClean="0">
                <a:solidFill>
                  <a:srgbClr val="0070C0"/>
                </a:solidFill>
                <a:latin typeface="Footlight MT Light" pitchFamily="18" charset="0"/>
              </a:rPr>
              <a:t>nd</a:t>
            </a:r>
            <a:r>
              <a:rPr lang="en-US" sz="6000" b="1" dirty="0" smtClean="0">
                <a:solidFill>
                  <a:srgbClr val="0070C0"/>
                </a:solidFill>
                <a:latin typeface="Footlight MT Light" pitchFamily="18" charset="0"/>
              </a:rPr>
              <a:t> &amp; 3</a:t>
            </a:r>
            <a:r>
              <a:rPr lang="en-US" sz="6000" b="1" baseline="30000" dirty="0" smtClean="0">
                <a:solidFill>
                  <a:srgbClr val="0070C0"/>
                </a:solidFill>
                <a:latin typeface="Footlight MT Light" pitchFamily="18" charset="0"/>
              </a:rPr>
              <a:t>rd</a:t>
            </a:r>
            <a:r>
              <a:rPr lang="en-US" sz="6000" b="1" dirty="0" smtClean="0">
                <a:solidFill>
                  <a:srgbClr val="0070C0"/>
                </a:solidFill>
                <a:latin typeface="Footlight MT Light" pitchFamily="18" charset="0"/>
              </a:rPr>
              <a:t> Grade</a:t>
            </a:r>
            <a:br>
              <a:rPr lang="en-US" sz="6000" b="1" dirty="0" smtClean="0">
                <a:solidFill>
                  <a:srgbClr val="0070C0"/>
                </a:solidFill>
                <a:latin typeface="Footlight MT Light" pitchFamily="18" charset="0"/>
              </a:rPr>
            </a:br>
            <a:r>
              <a:rPr lang="en-US" sz="6000" b="1" dirty="0" smtClean="0">
                <a:solidFill>
                  <a:srgbClr val="0070C0"/>
                </a:solidFill>
                <a:latin typeface="Footlight MT Light" pitchFamily="18" charset="0"/>
              </a:rPr>
              <a:t>Curriculum Chat</a:t>
            </a:r>
          </a:p>
          <a:p>
            <a:endParaRPr lang="en-US" dirty="0"/>
          </a:p>
        </p:txBody>
      </p:sp>
      <p:pic>
        <p:nvPicPr>
          <p:cNvPr id="1027" name="Picture 3" descr="C:\Users\e007626\Desktop\Kidslympics\kidlympicsgif\kl8_welcome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
            <a:ext cx="8534399" cy="3853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268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Differentiation</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76200" y="1447800"/>
            <a:ext cx="8686800" cy="5334000"/>
          </a:xfrm>
        </p:spPr>
        <p:txBody>
          <a:bodyPr>
            <a:normAutofit/>
          </a:bodyPr>
          <a:lstStyle/>
          <a:p>
            <a:r>
              <a:rPr lang="en-US" sz="3300" b="1" dirty="0">
                <a:latin typeface="Footlight MT Light" pitchFamily="18" charset="0"/>
              </a:rPr>
              <a:t>Best Practices include individual, small group, and whole group instruction.</a:t>
            </a:r>
          </a:p>
          <a:p>
            <a:r>
              <a:rPr lang="en-US" sz="3300" b="1" dirty="0">
                <a:latin typeface="Footlight MT Light" pitchFamily="18" charset="0"/>
              </a:rPr>
              <a:t>Frequent assessment guides instruction.</a:t>
            </a:r>
          </a:p>
          <a:p>
            <a:r>
              <a:rPr lang="en-US" sz="3300" b="1" dirty="0">
                <a:latin typeface="Footlight MT Light" pitchFamily="18" charset="0"/>
              </a:rPr>
              <a:t>Students own their own learning.</a:t>
            </a:r>
          </a:p>
          <a:p>
            <a:r>
              <a:rPr lang="en-US" sz="3300" b="1" dirty="0" smtClean="0">
                <a:latin typeface="Footlight MT Light" pitchFamily="18" charset="0"/>
              </a:rPr>
              <a:t>MAGIC-Multi </a:t>
            </a:r>
            <a:r>
              <a:rPr lang="en-US" sz="3300" b="1" dirty="0">
                <a:latin typeface="Footlight MT Light" pitchFamily="18" charset="0"/>
              </a:rPr>
              <a:t>Ability Grouping in Classrooms</a:t>
            </a:r>
          </a:p>
          <a:p>
            <a:pPr lvl="1"/>
            <a:r>
              <a:rPr lang="en-US" sz="2900" b="1" dirty="0">
                <a:latin typeface="Footlight MT Light" pitchFamily="18" charset="0"/>
              </a:rPr>
              <a:t>daily skill practice provides remediation/acceleration</a:t>
            </a:r>
          </a:p>
          <a:p>
            <a:endParaRPr lang="en-US" sz="3300" b="1" dirty="0" smtClean="0">
              <a:latin typeface="Footlight MT Light" pitchFamily="18" charset="0"/>
            </a:endParaRPr>
          </a:p>
          <a:p>
            <a:endParaRPr lang="en-US" dirty="0"/>
          </a:p>
        </p:txBody>
      </p:sp>
      <p:pic>
        <p:nvPicPr>
          <p:cNvPr id="11266" name="Picture 2" descr="C:\Users\e007626\Desktop\Thistle Girl\readingkids\rk8_girl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419600"/>
            <a:ext cx="2540794"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370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00B0F0"/>
                </a:solidFill>
                <a:latin typeface="Footlight MT Light" pitchFamily="18" charset="0"/>
              </a:rPr>
              <a:t>Struggling Students</a:t>
            </a:r>
            <a:endParaRPr lang="en-US" sz="6600" b="1" dirty="0">
              <a:solidFill>
                <a:srgbClr val="00B0F0"/>
              </a:solidFill>
              <a:latin typeface="Footlight MT Light" pitchFamily="18" charset="0"/>
            </a:endParaRPr>
          </a:p>
        </p:txBody>
      </p:sp>
      <p:sp>
        <p:nvSpPr>
          <p:cNvPr id="3" name="Content Placeholder 2"/>
          <p:cNvSpPr>
            <a:spLocks noGrp="1"/>
          </p:cNvSpPr>
          <p:nvPr>
            <p:ph idx="1"/>
          </p:nvPr>
        </p:nvSpPr>
        <p:spPr/>
        <p:txBody>
          <a:bodyPr/>
          <a:lstStyle/>
          <a:p>
            <a:r>
              <a:rPr lang="en-US" sz="3600" b="1" dirty="0">
                <a:latin typeface="Footlight MT Light" pitchFamily="18" charset="0"/>
              </a:rPr>
              <a:t>Parent – Teacher Conferences</a:t>
            </a:r>
          </a:p>
          <a:p>
            <a:r>
              <a:rPr lang="en-US" sz="3600" b="1" dirty="0">
                <a:latin typeface="Footlight MT Light" pitchFamily="18" charset="0"/>
              </a:rPr>
              <a:t>Multi-Tiered Support Services/Response to Intervention Plan</a:t>
            </a:r>
          </a:p>
          <a:p>
            <a:pPr lvl="1"/>
            <a:r>
              <a:rPr lang="en-US" sz="2400" b="1" dirty="0">
                <a:latin typeface="Footlight MT Light" pitchFamily="18" charset="0"/>
              </a:rPr>
              <a:t>Developed jointly with parent</a:t>
            </a:r>
          </a:p>
          <a:p>
            <a:pPr lvl="1"/>
            <a:r>
              <a:rPr lang="en-US" sz="2400" b="1" dirty="0">
                <a:latin typeface="Footlight MT Light" pitchFamily="18" charset="0"/>
              </a:rPr>
              <a:t>Intensification of Strategies &amp; Interventions</a:t>
            </a:r>
          </a:p>
          <a:p>
            <a:endParaRPr lang="en-US" dirty="0"/>
          </a:p>
        </p:txBody>
      </p:sp>
      <p:pic>
        <p:nvPicPr>
          <p:cNvPr id="13314" name="Picture 2" descr="C:\Users\e007626\Desktop\Thistle Girl\readingkids\rk8_boy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419600"/>
            <a:ext cx="2447925" cy="2308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811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FF00"/>
                </a:solidFill>
                <a:latin typeface="Footlight MT Light" pitchFamily="18" charset="0"/>
              </a:rPr>
              <a:t>ESE Continuum of Support</a:t>
            </a:r>
            <a:endParaRPr lang="en-US" sz="5400" b="1" dirty="0">
              <a:solidFill>
                <a:srgbClr val="FFFF00"/>
              </a:solidFill>
              <a:latin typeface="Footlight MT Light" pitchFamily="18" charset="0"/>
            </a:endParaRPr>
          </a:p>
        </p:txBody>
      </p:sp>
      <p:sp>
        <p:nvSpPr>
          <p:cNvPr id="3" name="Content Placeholder 2"/>
          <p:cNvSpPr>
            <a:spLocks noGrp="1"/>
          </p:cNvSpPr>
          <p:nvPr>
            <p:ph idx="1"/>
          </p:nvPr>
        </p:nvSpPr>
        <p:spPr>
          <a:xfrm>
            <a:off x="228600" y="1447800"/>
            <a:ext cx="8686800" cy="5105400"/>
          </a:xfrm>
        </p:spPr>
        <p:txBody>
          <a:bodyPr>
            <a:normAutofit fontScale="62500" lnSpcReduction="20000"/>
          </a:bodyPr>
          <a:lstStyle/>
          <a:p>
            <a:pPr algn="ctr">
              <a:buNone/>
            </a:pPr>
            <a:r>
              <a:rPr lang="en-US" sz="5800" b="1" dirty="0" smtClean="0">
                <a:latin typeface="Footlight MT Light" pitchFamily="18" charset="0"/>
              </a:rPr>
              <a:t>Students requiring extra support through ESE may be served…</a:t>
            </a:r>
          </a:p>
          <a:p>
            <a:r>
              <a:rPr lang="en-US" sz="4600" dirty="0" smtClean="0">
                <a:latin typeface="Footlight MT Light" pitchFamily="18" charset="0"/>
              </a:rPr>
              <a:t>Consultation – ESE teacher consults with teacher/student</a:t>
            </a:r>
          </a:p>
          <a:p>
            <a:r>
              <a:rPr lang="en-US" sz="4600" dirty="0" smtClean="0">
                <a:latin typeface="Footlight MT Light" pitchFamily="18" charset="0"/>
              </a:rPr>
              <a:t>Support Facilitation – ESE teacher supports student in classroom</a:t>
            </a:r>
          </a:p>
          <a:p>
            <a:r>
              <a:rPr lang="en-US" sz="4600" dirty="0" smtClean="0">
                <a:latin typeface="Footlight MT Light" pitchFamily="18" charset="0"/>
              </a:rPr>
              <a:t>Resource – ESE teacher provides skill remediation in small group setting</a:t>
            </a:r>
          </a:p>
          <a:p>
            <a:r>
              <a:rPr lang="en-US" sz="4600" dirty="0" smtClean="0">
                <a:latin typeface="Footlight MT Light" pitchFamily="18" charset="0"/>
              </a:rPr>
              <a:t>Separate classroom – setting and curriculum </a:t>
            </a:r>
          </a:p>
          <a:p>
            <a:pPr marL="0" indent="0">
              <a:buNone/>
            </a:pPr>
            <a:r>
              <a:rPr lang="en-US" sz="4600" dirty="0" smtClean="0">
                <a:latin typeface="Footlight MT Light" pitchFamily="18" charset="0"/>
              </a:rPr>
              <a:t>are modified to accommodate students’ needs</a:t>
            </a:r>
          </a:p>
          <a:p>
            <a:endParaRPr lang="en-US" sz="2900" dirty="0" smtClean="0">
              <a:latin typeface="Footlight MT Light" pitchFamily="18" charset="0"/>
            </a:endParaRPr>
          </a:p>
          <a:p>
            <a:pPr marL="0" indent="0" algn="ctr">
              <a:buNone/>
            </a:pPr>
            <a:r>
              <a:rPr lang="en-US" sz="2900" dirty="0" smtClean="0">
                <a:latin typeface="Footlight MT Light" pitchFamily="18" charset="0"/>
              </a:rPr>
              <a:t>Please speak with Kevin Klein </a:t>
            </a:r>
          </a:p>
          <a:p>
            <a:pPr marL="0" indent="0" algn="ctr">
              <a:buNone/>
            </a:pPr>
            <a:r>
              <a:rPr lang="en-US" sz="2900" dirty="0" smtClean="0">
                <a:latin typeface="Footlight MT Light" pitchFamily="18" charset="0"/>
              </a:rPr>
              <a:t>if you have questions or concerns about your child.</a:t>
            </a:r>
          </a:p>
        </p:txBody>
      </p:sp>
      <p:pic>
        <p:nvPicPr>
          <p:cNvPr id="10242" name="Picture 2" descr="C:\Users\e007626\Desktop\Thistle Girl\readingkids\rk8_girl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343400"/>
            <a:ext cx="1526460" cy="233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0257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Attendance</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152400" y="1544445"/>
            <a:ext cx="8860392" cy="5171074"/>
          </a:xfrm>
        </p:spPr>
        <p:txBody>
          <a:bodyPr>
            <a:normAutofit fontScale="40000" lnSpcReduction="20000"/>
          </a:bodyPr>
          <a:lstStyle/>
          <a:p>
            <a:r>
              <a:rPr lang="en-US" sz="4500" b="1" u="sng" dirty="0" smtClean="0"/>
              <a:t>Excused </a:t>
            </a:r>
            <a:r>
              <a:rPr lang="en-US" sz="4500" b="1" u="sng" dirty="0"/>
              <a:t>Absences </a:t>
            </a:r>
            <a:r>
              <a:rPr lang="en-US" sz="4500" b="1" u="sng" dirty="0" smtClean="0"/>
              <a:t/>
            </a:r>
            <a:br>
              <a:rPr lang="en-US" sz="4500" b="1" u="sng" dirty="0" smtClean="0"/>
            </a:br>
            <a:endParaRPr lang="en-US" sz="4500" b="1" u="sng" dirty="0"/>
          </a:p>
          <a:p>
            <a:r>
              <a:rPr lang="en-US" sz="4500" dirty="0" smtClean="0"/>
              <a:t>Personal </a:t>
            </a:r>
            <a:r>
              <a:rPr lang="en-US" sz="4500" dirty="0"/>
              <a:t>Illness. </a:t>
            </a:r>
          </a:p>
          <a:p>
            <a:r>
              <a:rPr lang="en-US" sz="4500" dirty="0"/>
              <a:t>Illness of an immediate family member. </a:t>
            </a:r>
          </a:p>
          <a:p>
            <a:r>
              <a:rPr lang="en-US" sz="4500" dirty="0"/>
              <a:t>Death in the family. </a:t>
            </a:r>
          </a:p>
          <a:p>
            <a:r>
              <a:rPr lang="en-US" sz="4500" dirty="0"/>
              <a:t>Religious holidays of the student’s religious faith. </a:t>
            </a:r>
          </a:p>
          <a:p>
            <a:r>
              <a:rPr lang="en-US" sz="4500" dirty="0"/>
              <a:t>Required court appearance or subpoena by a law enforcement agency. </a:t>
            </a:r>
          </a:p>
          <a:p>
            <a:r>
              <a:rPr lang="en-US" sz="4500" dirty="0"/>
              <a:t>Special events, including, but not limited to, important public functions, student conferences, student state/national competitions, </a:t>
            </a:r>
            <a:r>
              <a:rPr lang="en-US" sz="4500" dirty="0" smtClean="0"/>
              <a:t> </a:t>
            </a:r>
            <a:r>
              <a:rPr lang="en-US" sz="4500" dirty="0"/>
              <a:t>as well as exceptional cases of family need. </a:t>
            </a:r>
            <a:r>
              <a:rPr lang="en-US" sz="4500" dirty="0" smtClean="0"/>
              <a:t>Prior permission  must be received from </a:t>
            </a:r>
            <a:r>
              <a:rPr lang="en-US" sz="4500" dirty="0"/>
              <a:t>the principal at least five days in advance. </a:t>
            </a:r>
          </a:p>
          <a:p>
            <a:r>
              <a:rPr lang="en-US" sz="4500" dirty="0"/>
              <a:t>Scheduled doctor or dentist appointments. </a:t>
            </a:r>
          </a:p>
          <a:p>
            <a:r>
              <a:rPr lang="en-US" sz="4500" dirty="0"/>
              <a:t>Students having or suspected of having a communicable disease or infestation that can be transmitted are to be excluded from school and are not allowed to return to school until they no longer present a health hazard (Florida Statute 1003.22). Examples of communicable diseases and infestations include, but are not limited to, fleas, head lice, ringworm, impetigo, and scabies. Students are allowed a maximum of three (3) days excused absence for an infestation of head lice. </a:t>
            </a:r>
          </a:p>
          <a:p>
            <a:pPr marL="0" indent="0">
              <a:buNone/>
            </a:pPr>
            <a:r>
              <a:rPr lang="en-US" sz="3600" dirty="0"/>
              <a:t> </a:t>
            </a:r>
          </a:p>
        </p:txBody>
      </p:sp>
      <p:pic>
        <p:nvPicPr>
          <p:cNvPr id="9218" name="Picture 2" descr="C:\Users\e007626\Desktop\Thistle Girl\thistlegirl\Schoolsupplies\aug08_crayon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292494">
            <a:off x="7635358" y="5653284"/>
            <a:ext cx="1285875" cy="74295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e007626\Desktop\Thistle Girl\thistlegirl\Schoolsupplies\aug08_crayons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028703">
            <a:off x="131053" y="463359"/>
            <a:ext cx="12858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0129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Attendance</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76200" y="1447800"/>
            <a:ext cx="8686800" cy="5334000"/>
          </a:xfrm>
        </p:spPr>
        <p:txBody>
          <a:bodyPr>
            <a:normAutofit fontScale="92500" lnSpcReduction="10000"/>
          </a:bodyPr>
          <a:lstStyle/>
          <a:p>
            <a:r>
              <a:rPr lang="en-US" sz="3600" b="1" u="sng" dirty="0"/>
              <a:t>Unexcused Absences </a:t>
            </a:r>
          </a:p>
          <a:p>
            <a:r>
              <a:rPr lang="en-US" sz="3600" dirty="0"/>
              <a:t>Unexcused absences include, but are not limited to, the following: </a:t>
            </a:r>
          </a:p>
          <a:p>
            <a:r>
              <a:rPr lang="en-US" sz="3600" dirty="0"/>
              <a:t>Shopping trips </a:t>
            </a:r>
          </a:p>
          <a:p>
            <a:r>
              <a:rPr lang="en-US" sz="3600" dirty="0"/>
              <a:t>Pleasure trips </a:t>
            </a:r>
          </a:p>
          <a:p>
            <a:r>
              <a:rPr lang="en-US" sz="3600" dirty="0"/>
              <a:t>Suspension from school </a:t>
            </a:r>
          </a:p>
          <a:p>
            <a:r>
              <a:rPr lang="en-US" sz="3600" dirty="0"/>
              <a:t>Appointments without prior approval except in case of emergency </a:t>
            </a:r>
          </a:p>
          <a:p>
            <a:r>
              <a:rPr lang="en-US" sz="3600" dirty="0"/>
              <a:t>Truancy </a:t>
            </a:r>
          </a:p>
          <a:p>
            <a:r>
              <a:rPr lang="en-US" sz="3600" dirty="0"/>
              <a:t>Other avoidable absences. </a:t>
            </a:r>
          </a:p>
          <a:p>
            <a:endParaRPr lang="en-US" sz="3300" b="1" dirty="0" smtClean="0">
              <a:latin typeface="Footlight MT Light" pitchFamily="18" charset="0"/>
            </a:endParaRPr>
          </a:p>
          <a:p>
            <a:endParaRPr lang="en-US" dirty="0"/>
          </a:p>
        </p:txBody>
      </p:sp>
      <p:pic>
        <p:nvPicPr>
          <p:cNvPr id="11266" name="Picture 2" descr="C:\Users\e007626\Desktop\Thistle Girl\readingkids\rk8_girl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419600"/>
            <a:ext cx="2540794"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551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33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FFFF00"/>
                </a:solidFill>
                <a:latin typeface="Footlight MT Light" pitchFamily="18" charset="0"/>
              </a:rPr>
              <a:t>7 Habits of Happy Kids</a:t>
            </a:r>
            <a:endParaRPr lang="en-US" sz="6600" dirty="0"/>
          </a:p>
        </p:txBody>
      </p:sp>
      <p:sp>
        <p:nvSpPr>
          <p:cNvPr id="3" name="Content Placeholder 2"/>
          <p:cNvSpPr>
            <a:spLocks noGrp="1"/>
          </p:cNvSpPr>
          <p:nvPr>
            <p:ph idx="1"/>
          </p:nvPr>
        </p:nvSpPr>
        <p:spPr>
          <a:xfrm>
            <a:off x="228600" y="1371600"/>
            <a:ext cx="8534400" cy="5314950"/>
          </a:xfrm>
        </p:spPr>
        <p:txBody>
          <a:bodyPr>
            <a:normAutofit fontScale="47500" lnSpcReduction="20000"/>
          </a:bodyPr>
          <a:lstStyle/>
          <a:p>
            <a:pPr marL="0" indent="0">
              <a:buNone/>
            </a:pPr>
            <a:r>
              <a:rPr lang="en-US" sz="4500" b="1" u="sng" dirty="0">
                <a:latin typeface="Footlight MT Light" pitchFamily="18" charset="0"/>
              </a:rPr>
              <a:t>1.Be proactive.</a:t>
            </a:r>
            <a:r>
              <a:rPr lang="en-US" sz="4500" b="1" dirty="0">
                <a:latin typeface="Footlight MT Light" pitchFamily="18" charset="0"/>
              </a:rPr>
              <a:t> (Take initiative, be responsible.)</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2. Begin with the end in mind.</a:t>
            </a:r>
            <a:r>
              <a:rPr lang="en-US" sz="4500" b="1" dirty="0">
                <a:latin typeface="Footlight MT Light" pitchFamily="18" charset="0"/>
              </a:rPr>
              <a:t> (Develop a mental image of how projects, including your life, will turn out.)</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3. Put first things first.</a:t>
            </a:r>
            <a:r>
              <a:rPr lang="en-US" sz="4500" b="1" dirty="0">
                <a:latin typeface="Footlight MT Light" pitchFamily="18" charset="0"/>
              </a:rPr>
              <a:t> (Use discipline to put off today's pleasures for greater future pleasures.)</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4. Think win/win.</a:t>
            </a:r>
            <a:r>
              <a:rPr lang="en-US" sz="4500" b="1" dirty="0">
                <a:latin typeface="Footlight MT Light" pitchFamily="18" charset="0"/>
              </a:rPr>
              <a:t> (There's plenty for all.)</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5. Seek first to understand, then to be understood.</a:t>
            </a:r>
            <a:r>
              <a:rPr lang="en-US" sz="4500" b="1" dirty="0">
                <a:latin typeface="Footlight MT Light" pitchFamily="18" charset="0"/>
              </a:rPr>
              <a:t> (Listen more, speak less.)</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6. Synergize.</a:t>
            </a:r>
            <a:r>
              <a:rPr lang="en-US" sz="4500" b="1" dirty="0">
                <a:latin typeface="Footlight MT Light" pitchFamily="18" charset="0"/>
              </a:rPr>
              <a:t> (The whole is greater than the parts.)</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7. Sharpen the saw.</a:t>
            </a:r>
            <a:r>
              <a:rPr lang="en-US" sz="4500" b="1" dirty="0">
                <a:latin typeface="Footlight MT Light" pitchFamily="18" charset="0"/>
              </a:rPr>
              <a:t> (Improve physically, mentally, </a:t>
            </a:r>
          </a:p>
          <a:p>
            <a:pPr marL="0" indent="0">
              <a:buNone/>
            </a:pPr>
            <a:r>
              <a:rPr lang="en-US" sz="4500" b="1" dirty="0">
                <a:latin typeface="Footlight MT Light" pitchFamily="18" charset="0"/>
              </a:rPr>
              <a:t>emotionally and spiritually.)</a:t>
            </a:r>
            <a:br>
              <a:rPr lang="en-US" sz="4500" b="1" dirty="0">
                <a:latin typeface="Footlight MT Light" pitchFamily="18" charset="0"/>
              </a:rPr>
            </a:br>
            <a:r>
              <a:rPr lang="en-US" sz="4500" b="1" dirty="0">
                <a:latin typeface="Footlight MT Light" pitchFamily="18" charset="0"/>
              </a:rPr>
              <a:t/>
            </a:r>
            <a:br>
              <a:rPr lang="en-US" sz="4500" b="1" dirty="0">
                <a:latin typeface="Footlight MT Light" pitchFamily="18" charset="0"/>
              </a:rPr>
            </a:br>
            <a:r>
              <a:rPr lang="en-US" sz="4500" b="1" u="sng" dirty="0">
                <a:latin typeface="Footlight MT Light" pitchFamily="18" charset="0"/>
              </a:rPr>
              <a:t>8. Find your voice, and inspire others to </a:t>
            </a:r>
            <a:r>
              <a:rPr lang="en-US" sz="4500" b="1" dirty="0">
                <a:latin typeface="Footlight MT Light" pitchFamily="18" charset="0"/>
              </a:rPr>
              <a:t> </a:t>
            </a:r>
            <a:r>
              <a:rPr lang="en-US" sz="4500" b="1" u="sng" dirty="0">
                <a:latin typeface="Footlight MT Light" pitchFamily="18" charset="0"/>
              </a:rPr>
              <a:t>find theirs.</a:t>
            </a:r>
            <a:r>
              <a:rPr lang="en-US" sz="4500" b="1" dirty="0">
                <a:latin typeface="Footlight MT Light" pitchFamily="18" charset="0"/>
              </a:rPr>
              <a:t> </a:t>
            </a:r>
          </a:p>
          <a:p>
            <a:pPr marL="0" indent="0">
              <a:buNone/>
            </a:pPr>
            <a:r>
              <a:rPr lang="en-US" sz="4500" b="1" dirty="0">
                <a:latin typeface="Footlight MT Light" pitchFamily="18" charset="0"/>
              </a:rPr>
              <a:t>(Don't ignore that longing </a:t>
            </a:r>
            <a:r>
              <a:rPr lang="en-US" sz="4500" b="1" dirty="0" smtClean="0">
                <a:latin typeface="Footlight MT Light" pitchFamily="18" charset="0"/>
              </a:rPr>
              <a:t>to </a:t>
            </a:r>
            <a:r>
              <a:rPr lang="en-US" sz="4500" b="1" dirty="0">
                <a:latin typeface="Footlight MT Light" pitchFamily="18" charset="0"/>
              </a:rPr>
              <a:t>make a difference.)</a:t>
            </a:r>
          </a:p>
          <a:p>
            <a:endParaRPr lang="en-US" dirty="0"/>
          </a:p>
        </p:txBody>
      </p:sp>
      <p:pic>
        <p:nvPicPr>
          <p:cNvPr id="4" name="Picture 2" descr="C:\Users\e007626\Desktop\Thistle Girl\thistlegirl\seasidesweeties\GIF Files\ss8_lighthous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343400"/>
            <a:ext cx="2343150"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865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B0F0"/>
                </a:solidFill>
                <a:latin typeface="Footlight MT Light" pitchFamily="18" charset="0"/>
              </a:rPr>
              <a:t>Essential Elements of Our Leadership Initiative</a:t>
            </a:r>
            <a:endParaRPr lang="en-US" sz="4800" b="1" dirty="0">
              <a:solidFill>
                <a:srgbClr val="00B0F0"/>
              </a:solidFill>
              <a:latin typeface="Footlight MT Light" pitchFamily="18" charset="0"/>
            </a:endParaRPr>
          </a:p>
        </p:txBody>
      </p:sp>
      <p:sp>
        <p:nvSpPr>
          <p:cNvPr id="3" name="Content Placeholder 2"/>
          <p:cNvSpPr>
            <a:spLocks noGrp="1"/>
          </p:cNvSpPr>
          <p:nvPr>
            <p:ph idx="1"/>
          </p:nvPr>
        </p:nvSpPr>
        <p:spPr/>
        <p:txBody>
          <a:bodyPr>
            <a:normAutofit/>
          </a:bodyPr>
          <a:lstStyle/>
          <a:p>
            <a:r>
              <a:rPr lang="en-US" sz="3600" b="1" dirty="0" smtClean="0">
                <a:latin typeface="Footlight MT Light" pitchFamily="18" charset="0"/>
              </a:rPr>
              <a:t>Leader in Me is evident through…</a:t>
            </a:r>
          </a:p>
          <a:p>
            <a:pPr marL="742950" indent="-742950">
              <a:buAutoNum type="arabicPeriod"/>
            </a:pPr>
            <a:endParaRPr lang="en-US" sz="2400" b="1" dirty="0" smtClean="0">
              <a:latin typeface="Footlight MT Light" pitchFamily="18" charset="0"/>
            </a:endParaRPr>
          </a:p>
          <a:p>
            <a:pPr marL="742950" indent="-742950">
              <a:buAutoNum type="arabicPeriod"/>
            </a:pPr>
            <a:r>
              <a:rPr lang="en-US" sz="2400" b="1" dirty="0" smtClean="0">
                <a:latin typeface="Footlight MT Light" pitchFamily="18" charset="0"/>
              </a:rPr>
              <a:t>7 Habits ubiquitous throughout school.</a:t>
            </a:r>
          </a:p>
          <a:p>
            <a:pPr marL="742950" indent="-742950">
              <a:buAutoNum type="arabicPeriod"/>
            </a:pPr>
            <a:r>
              <a:rPr lang="en-US" sz="2400" b="1" dirty="0" smtClean="0">
                <a:latin typeface="Footlight MT Light" pitchFamily="18" charset="0"/>
              </a:rPr>
              <a:t>Classroom mission statements.</a:t>
            </a:r>
          </a:p>
          <a:p>
            <a:pPr marL="742950" indent="-742950">
              <a:buFont typeface="Arial" pitchFamily="34" charset="0"/>
              <a:buAutoNum type="arabicPeriod"/>
            </a:pPr>
            <a:r>
              <a:rPr lang="en-US" sz="2400" b="1" dirty="0">
                <a:latin typeface="Footlight MT Light" pitchFamily="18" charset="0"/>
              </a:rPr>
              <a:t>Weekly class meetings</a:t>
            </a:r>
            <a:r>
              <a:rPr lang="en-US" sz="2400" b="1" dirty="0" smtClean="0">
                <a:latin typeface="Footlight MT Light" pitchFamily="18" charset="0"/>
              </a:rPr>
              <a:t>.</a:t>
            </a:r>
          </a:p>
          <a:p>
            <a:pPr marL="742950" indent="-742950">
              <a:buAutoNum type="arabicPeriod"/>
            </a:pPr>
            <a:r>
              <a:rPr lang="en-US" sz="2400" b="1" dirty="0" smtClean="0">
                <a:latin typeface="Footlight MT Light" pitchFamily="18" charset="0"/>
              </a:rPr>
              <a:t>Student Leadership notebooks.</a:t>
            </a:r>
          </a:p>
          <a:p>
            <a:pPr marL="742950" indent="-742950">
              <a:buFont typeface="Arial" pitchFamily="34" charset="0"/>
              <a:buAutoNum type="arabicPeriod"/>
            </a:pPr>
            <a:r>
              <a:rPr lang="en-US" sz="2400" b="1" dirty="0">
                <a:latin typeface="Footlight MT Light" pitchFamily="18" charset="0"/>
              </a:rPr>
              <a:t>Data &amp; </a:t>
            </a:r>
            <a:r>
              <a:rPr lang="en-US" sz="2400" b="1" dirty="0" smtClean="0">
                <a:latin typeface="Footlight MT Light" pitchFamily="18" charset="0"/>
              </a:rPr>
              <a:t>Doughnuts</a:t>
            </a:r>
          </a:p>
          <a:p>
            <a:pPr marL="742950" indent="-742950">
              <a:buAutoNum type="arabicPeriod"/>
            </a:pPr>
            <a:r>
              <a:rPr lang="en-US" sz="2400" b="1" dirty="0" smtClean="0">
                <a:latin typeface="Footlight MT Light" pitchFamily="18" charset="0"/>
              </a:rPr>
              <a:t>Student Leadership roles.</a:t>
            </a:r>
          </a:p>
          <a:p>
            <a:pPr marL="742950" indent="-742950">
              <a:buAutoNum type="arabicPeriod"/>
            </a:pPr>
            <a:r>
              <a:rPr lang="en-US" sz="2400" b="1" dirty="0" smtClean="0">
                <a:latin typeface="Footlight MT Light" pitchFamily="18" charset="0"/>
              </a:rPr>
              <a:t>Schoolwide goals (WIGS)/plan(beads/clips)</a:t>
            </a:r>
            <a:endParaRPr lang="en-US" sz="3600" b="1" dirty="0" smtClean="0">
              <a:latin typeface="Footlight MT Light" pitchFamily="18" charset="0"/>
            </a:endParaRPr>
          </a:p>
          <a:p>
            <a:endParaRPr lang="en-US" dirty="0"/>
          </a:p>
        </p:txBody>
      </p:sp>
      <p:pic>
        <p:nvPicPr>
          <p:cNvPr id="13314" name="Picture 2" descr="C:\Users\e007626\Desktop\Thistle Girl\readingkids\rk8_boy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419600"/>
            <a:ext cx="2447925" cy="23084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941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42109" y="304800"/>
            <a:ext cx="8229600" cy="1676400"/>
          </a:xfrm>
        </p:spPr>
        <p:txBody>
          <a:bodyPr>
            <a:normAutofit fontScale="90000"/>
          </a:bodyPr>
          <a:lstStyle/>
          <a:p>
            <a:r>
              <a:rPr lang="en-US" sz="6600" b="1" dirty="0" smtClean="0">
                <a:solidFill>
                  <a:srgbClr val="FFFF00"/>
                </a:solidFill>
                <a:latin typeface="Footlight MT Light" pitchFamily="18" charset="0"/>
              </a:rPr>
              <a:t>Parental </a:t>
            </a:r>
            <a:br>
              <a:rPr lang="en-US" sz="6600" b="1" dirty="0" smtClean="0">
                <a:solidFill>
                  <a:srgbClr val="FFFF00"/>
                </a:solidFill>
                <a:latin typeface="Footlight MT Light" pitchFamily="18" charset="0"/>
              </a:rPr>
            </a:br>
            <a:r>
              <a:rPr lang="en-US" sz="6600" b="1" dirty="0" smtClean="0">
                <a:solidFill>
                  <a:srgbClr val="FFFF00"/>
                </a:solidFill>
                <a:latin typeface="Footlight MT Light" pitchFamily="18" charset="0"/>
              </a:rPr>
              <a:t>Partnership</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457200" y="2209800"/>
            <a:ext cx="8229600" cy="4525963"/>
          </a:xfrm>
        </p:spPr>
        <p:txBody>
          <a:bodyPr>
            <a:normAutofit fontScale="85000" lnSpcReduction="20000"/>
          </a:bodyPr>
          <a:lstStyle/>
          <a:p>
            <a:r>
              <a:rPr lang="en-US" sz="3300" b="1" dirty="0" smtClean="0">
                <a:latin typeface="Footlight MT Light" pitchFamily="18" charset="0"/>
              </a:rPr>
              <a:t>Have your child to school on time, every day they are healthy.</a:t>
            </a:r>
          </a:p>
          <a:p>
            <a:r>
              <a:rPr lang="en-US" sz="3300" b="1" dirty="0" smtClean="0">
                <a:latin typeface="Footlight MT Light" pitchFamily="18" charset="0"/>
              </a:rPr>
              <a:t>Dress your child appropriately (Tennis shoes everyday)</a:t>
            </a:r>
          </a:p>
          <a:p>
            <a:r>
              <a:rPr lang="en-US" sz="3300" b="1" dirty="0" smtClean="0">
                <a:latin typeface="Footlight MT Light" pitchFamily="18" charset="0"/>
              </a:rPr>
              <a:t>Schedule time for to read to your child and have them read to you.</a:t>
            </a:r>
          </a:p>
          <a:p>
            <a:r>
              <a:rPr lang="en-US" sz="3300" b="1" dirty="0" smtClean="0">
                <a:latin typeface="Footlight MT Light" pitchFamily="18" charset="0"/>
              </a:rPr>
              <a:t>Keep our school informed of any contact information change (so we can get in touch with you in an emergency)</a:t>
            </a:r>
          </a:p>
          <a:p>
            <a:r>
              <a:rPr lang="en-US" sz="3300" b="1" dirty="0" smtClean="0">
                <a:latin typeface="Footlight MT Light" pitchFamily="18" charset="0"/>
              </a:rPr>
              <a:t>Custodial parent communicate with non-custodial parent about academic progress of your child</a:t>
            </a:r>
          </a:p>
          <a:p>
            <a:endParaRPr lang="en-US" dirty="0"/>
          </a:p>
        </p:txBody>
      </p:sp>
      <p:pic>
        <p:nvPicPr>
          <p:cNvPr id="14338" name="Picture 2" descr="C:\Users\e007626\Desktop\Thistle Girl\sweetdreams_gifs\sd7_boy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
            <a:ext cx="1541744" cy="2021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9580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0050" y="27709"/>
            <a:ext cx="8229600" cy="1143000"/>
          </a:xfrm>
        </p:spPr>
        <p:txBody>
          <a:bodyPr>
            <a:normAutofit/>
          </a:bodyPr>
          <a:lstStyle/>
          <a:p>
            <a:r>
              <a:rPr lang="en-US" sz="6600" b="1" dirty="0" smtClean="0">
                <a:solidFill>
                  <a:srgbClr val="FFFF00"/>
                </a:solidFill>
                <a:latin typeface="Footlight MT Light" pitchFamily="18" charset="0"/>
              </a:rPr>
              <a:t>Any Questions…</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457200" y="1600200"/>
            <a:ext cx="8229600" cy="3657601"/>
          </a:xfrm>
        </p:spPr>
        <p:txBody>
          <a:bodyPr>
            <a:normAutofit/>
          </a:bodyPr>
          <a:lstStyle/>
          <a:p>
            <a:r>
              <a:rPr lang="en-US" sz="2400" b="1" dirty="0">
                <a:latin typeface="Footlight MT Light" pitchFamily="18" charset="0"/>
              </a:rPr>
              <a:t>Please contact your child’s teacher for any concerns</a:t>
            </a:r>
          </a:p>
          <a:p>
            <a:r>
              <a:rPr lang="en-US" sz="2400" smtClean="0">
                <a:latin typeface="Footlight MT Light" pitchFamily="18" charset="0"/>
              </a:rPr>
              <a:t>Claire Riddell (Academics/Curriculum</a:t>
            </a:r>
            <a:r>
              <a:rPr lang="en-US" sz="2400" dirty="0">
                <a:latin typeface="Footlight MT Light" pitchFamily="18" charset="0"/>
              </a:rPr>
              <a:t>)</a:t>
            </a:r>
          </a:p>
          <a:p>
            <a:r>
              <a:rPr lang="en-US" sz="2400" dirty="0">
                <a:latin typeface="Footlight MT Light" pitchFamily="18" charset="0"/>
              </a:rPr>
              <a:t>Leanne Adolf (Counseling or personal concerns)</a:t>
            </a:r>
          </a:p>
          <a:p>
            <a:r>
              <a:rPr lang="en-US" sz="2400" dirty="0">
                <a:latin typeface="Footlight MT Light" pitchFamily="18" charset="0"/>
              </a:rPr>
              <a:t>Kevin Klein (Behavior/buses/ESE)</a:t>
            </a:r>
          </a:p>
          <a:p>
            <a:r>
              <a:rPr lang="en-US" sz="2400" dirty="0">
                <a:latin typeface="Footlight MT Light" pitchFamily="18" charset="0"/>
              </a:rPr>
              <a:t>Edie Jarrell (All other concerns)</a:t>
            </a:r>
          </a:p>
          <a:p>
            <a:r>
              <a:rPr lang="en-US" sz="2400" dirty="0">
                <a:latin typeface="Footlight MT Light" pitchFamily="18" charset="0"/>
              </a:rPr>
              <a:t>http://www-wce.stjohns.k12.fl.us/</a:t>
            </a:r>
          </a:p>
          <a:p>
            <a:endParaRPr lang="en-US" b="1" dirty="0" smtClean="0">
              <a:latin typeface="Footlight MT Light" pitchFamily="18" charset="0"/>
            </a:endParaRPr>
          </a:p>
          <a:p>
            <a:endParaRPr lang="en-US" dirty="0"/>
          </a:p>
        </p:txBody>
      </p:sp>
      <p:pic>
        <p:nvPicPr>
          <p:cNvPr id="15362" name="Picture 2" descr="C:\Users\e007626\Desktop\Thistle Girl\Schoolbus_gif\aug09_kid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4488362"/>
            <a:ext cx="5181600" cy="2362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5992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solidFill>
                  <a:srgbClr val="FFFF00"/>
                </a:solidFill>
                <a:latin typeface="Footlight MT Light" pitchFamily="18" charset="0"/>
              </a:rPr>
              <a:t>Office Staff</a:t>
            </a:r>
            <a:endParaRPr lang="en-US" sz="7200" b="1" dirty="0">
              <a:solidFill>
                <a:srgbClr val="FFFF00"/>
              </a:solidFill>
              <a:latin typeface="Footlight MT Light"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Footlight MT Light" pitchFamily="18" charset="0"/>
              </a:rPr>
              <a:t>Edie Jarrell - Principal</a:t>
            </a:r>
          </a:p>
          <a:p>
            <a:r>
              <a:rPr lang="en-US" b="1" dirty="0" smtClean="0">
                <a:latin typeface="Footlight MT Light" pitchFamily="18" charset="0"/>
              </a:rPr>
              <a:t>Kevin Klein- Assistant Principal</a:t>
            </a:r>
          </a:p>
          <a:p>
            <a:r>
              <a:rPr lang="en-US" b="1" dirty="0" smtClean="0">
                <a:latin typeface="Footlight MT Light" pitchFamily="18" charset="0"/>
              </a:rPr>
              <a:t>Leanne Adolf- Guidance Counselor</a:t>
            </a:r>
          </a:p>
          <a:p>
            <a:r>
              <a:rPr lang="en-US" b="1" dirty="0" smtClean="0">
                <a:latin typeface="Footlight MT Light" pitchFamily="18" charset="0"/>
              </a:rPr>
              <a:t>Claire Riddell- Instructional </a:t>
            </a:r>
            <a:r>
              <a:rPr lang="en-US" b="1" dirty="0" smtClean="0">
                <a:latin typeface="Footlight MT Light" pitchFamily="18" charset="0"/>
              </a:rPr>
              <a:t>Coach</a:t>
            </a:r>
            <a:endParaRPr lang="en-US" b="1" dirty="0" smtClean="0">
              <a:latin typeface="Footlight MT Light" pitchFamily="18" charset="0"/>
            </a:endParaRPr>
          </a:p>
          <a:p>
            <a:r>
              <a:rPr lang="en-US" b="1" dirty="0" smtClean="0">
                <a:latin typeface="Footlight MT Light" pitchFamily="18" charset="0"/>
              </a:rPr>
              <a:t>Tammy Stewart- Receptionist</a:t>
            </a:r>
          </a:p>
          <a:p>
            <a:r>
              <a:rPr lang="en-US" b="1" dirty="0" smtClean="0">
                <a:latin typeface="Footlight MT Light" pitchFamily="18" charset="0"/>
              </a:rPr>
              <a:t>Angela Kalem- </a:t>
            </a:r>
            <a:r>
              <a:rPr lang="en-US" b="1" dirty="0" smtClean="0">
                <a:latin typeface="Footlight MT Light" pitchFamily="18" charset="0"/>
              </a:rPr>
              <a:t>Clinic Nurse</a:t>
            </a:r>
            <a:endParaRPr lang="en-US" b="1" dirty="0" smtClean="0">
              <a:latin typeface="Footlight MT Light" pitchFamily="18" charset="0"/>
            </a:endParaRPr>
          </a:p>
          <a:p>
            <a:r>
              <a:rPr lang="en-US" b="1" dirty="0" smtClean="0">
                <a:latin typeface="Footlight MT Light" pitchFamily="18" charset="0"/>
              </a:rPr>
              <a:t>Susan Wells - Secretary/Bookkeeper</a:t>
            </a:r>
          </a:p>
          <a:p>
            <a:r>
              <a:rPr lang="en-US" b="1" dirty="0" smtClean="0">
                <a:latin typeface="Footlight MT Light" pitchFamily="18" charset="0"/>
              </a:rPr>
              <a:t>Christina King - Data Entry Operator</a:t>
            </a:r>
          </a:p>
          <a:p>
            <a:endParaRPr lang="en-US" dirty="0"/>
          </a:p>
        </p:txBody>
      </p:sp>
      <p:pic>
        <p:nvPicPr>
          <p:cNvPr id="3074" name="Picture 2" descr="C:\Users\e007626\Desktop\Kidslympics\kidlympicsgif\kl8_boy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67600" y="457200"/>
            <a:ext cx="11049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082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FF00"/>
                </a:solidFill>
                <a:latin typeface="Footlight MT Light" pitchFamily="18" charset="0"/>
              </a:rPr>
              <a:t>Volunteer Opportunities</a:t>
            </a:r>
            <a:endParaRPr lang="en-US" sz="6000" b="1" dirty="0">
              <a:solidFill>
                <a:srgbClr val="FFFF00"/>
              </a:solidFill>
              <a:latin typeface="Footlight MT Light" pitchFamily="18" charset="0"/>
            </a:endParaRPr>
          </a:p>
        </p:txBody>
      </p:sp>
      <p:sp>
        <p:nvSpPr>
          <p:cNvPr id="3" name="Content Placeholder 2"/>
          <p:cNvSpPr>
            <a:spLocks noGrp="1"/>
          </p:cNvSpPr>
          <p:nvPr>
            <p:ph idx="1"/>
          </p:nvPr>
        </p:nvSpPr>
        <p:spPr>
          <a:xfrm>
            <a:off x="4800600" y="1600200"/>
            <a:ext cx="4038600" cy="5029200"/>
          </a:xfrm>
        </p:spPr>
        <p:txBody>
          <a:bodyPr>
            <a:normAutofit/>
          </a:bodyPr>
          <a:lstStyle/>
          <a:p>
            <a:r>
              <a:rPr lang="en-US" b="1" dirty="0" smtClean="0">
                <a:latin typeface="Footlight MT Light" pitchFamily="18" charset="0"/>
              </a:rPr>
              <a:t>Health screenings </a:t>
            </a:r>
          </a:p>
          <a:p>
            <a:r>
              <a:rPr lang="en-US" b="1" dirty="0" smtClean="0">
                <a:latin typeface="Footlight MT Light" pitchFamily="18" charset="0"/>
              </a:rPr>
              <a:t>Picture day</a:t>
            </a:r>
          </a:p>
          <a:p>
            <a:r>
              <a:rPr lang="en-US" b="1" dirty="0" smtClean="0">
                <a:latin typeface="Footlight MT Light" pitchFamily="18" charset="0"/>
              </a:rPr>
              <a:t>Chaperone on field trips </a:t>
            </a:r>
          </a:p>
          <a:p>
            <a:r>
              <a:rPr lang="en-US" b="1" dirty="0" smtClean="0">
                <a:latin typeface="Footlight MT Light" pitchFamily="18" charset="0"/>
              </a:rPr>
              <a:t>Assist with field days.</a:t>
            </a:r>
          </a:p>
          <a:p>
            <a:r>
              <a:rPr lang="en-US" b="1" dirty="0" smtClean="0">
                <a:latin typeface="Footlight MT Light" pitchFamily="18" charset="0"/>
              </a:rPr>
              <a:t>Special class </a:t>
            </a:r>
            <a:r>
              <a:rPr lang="en-US" b="1" dirty="0" smtClean="0">
                <a:latin typeface="Footlight MT Light" pitchFamily="18" charset="0"/>
              </a:rPr>
              <a:t>activities</a:t>
            </a:r>
          </a:p>
          <a:p>
            <a:r>
              <a:rPr lang="en-US" b="1" dirty="0" smtClean="0">
                <a:latin typeface="Footlight MT Light" pitchFamily="18" charset="0"/>
              </a:rPr>
              <a:t>Proctor for testing</a:t>
            </a:r>
            <a:endParaRPr lang="en-US" b="1" dirty="0" smtClean="0">
              <a:latin typeface="Footlight MT Light" pitchFamily="18" charset="0"/>
            </a:endParaRPr>
          </a:p>
          <a:p>
            <a:endParaRPr lang="en-US" dirty="0"/>
          </a:p>
        </p:txBody>
      </p:sp>
      <p:sp>
        <p:nvSpPr>
          <p:cNvPr id="4" name="Content Placeholder 2"/>
          <p:cNvSpPr txBox="1">
            <a:spLocks/>
          </p:cNvSpPr>
          <p:nvPr/>
        </p:nvSpPr>
        <p:spPr>
          <a:xfrm>
            <a:off x="381000" y="1752600"/>
            <a:ext cx="4038600" cy="50292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smtClean="0">
                <a:latin typeface="Footlight MT Light" pitchFamily="18" charset="0"/>
              </a:rPr>
              <a:t>PTO Events</a:t>
            </a:r>
          </a:p>
          <a:p>
            <a:r>
              <a:rPr lang="en-US" b="1" dirty="0" smtClean="0">
                <a:latin typeface="Footlight MT Light" pitchFamily="18" charset="0"/>
              </a:rPr>
              <a:t>Make instructional materials </a:t>
            </a:r>
          </a:p>
          <a:p>
            <a:r>
              <a:rPr lang="en-US" b="1" dirty="0" smtClean="0">
                <a:latin typeface="Footlight MT Light" pitchFamily="18" charset="0"/>
              </a:rPr>
              <a:t>Prepare centers</a:t>
            </a:r>
          </a:p>
          <a:p>
            <a:r>
              <a:rPr lang="en-US" b="1" dirty="0" smtClean="0">
                <a:latin typeface="Footlight MT Light" pitchFamily="18" charset="0"/>
              </a:rPr>
              <a:t>Work with small groups of children under the teacher’s direction </a:t>
            </a:r>
          </a:p>
          <a:p>
            <a:r>
              <a:rPr lang="en-US" b="1" dirty="0" smtClean="0">
                <a:latin typeface="Footlight MT Light" pitchFamily="18" charset="0"/>
              </a:rPr>
              <a:t>Help in the office</a:t>
            </a:r>
          </a:p>
          <a:p>
            <a:r>
              <a:rPr lang="en-US" b="1" dirty="0" smtClean="0">
                <a:latin typeface="Footlight MT Light" pitchFamily="18" charset="0"/>
              </a:rPr>
              <a:t>Help in the media center</a:t>
            </a:r>
          </a:p>
          <a:p>
            <a:endParaRPr lang="en-US" dirty="0"/>
          </a:p>
        </p:txBody>
      </p:sp>
      <p:pic>
        <p:nvPicPr>
          <p:cNvPr id="5122" name="Picture 2" descr="C:\Users\e007626\Desktop\Kidslympics\kidlympicsgif\kl8_torch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953000"/>
            <a:ext cx="8953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995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Volunteer Training</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152400" y="1295400"/>
            <a:ext cx="8839200" cy="5334000"/>
          </a:xfrm>
        </p:spPr>
        <p:txBody>
          <a:bodyPr>
            <a:normAutofit lnSpcReduction="10000"/>
          </a:bodyPr>
          <a:lstStyle/>
          <a:p>
            <a:pPr algn="ctr">
              <a:buFont typeface="Wingdings 2" pitchFamily="18" charset="2"/>
              <a:buNone/>
            </a:pPr>
            <a:r>
              <a:rPr lang="en-US" sz="3300" b="1" dirty="0" smtClean="0">
                <a:latin typeface="Footlight MT Light" pitchFamily="18" charset="0"/>
              </a:rPr>
              <a:t>Volunteers will not be asked to…..</a:t>
            </a:r>
          </a:p>
          <a:p>
            <a:r>
              <a:rPr lang="en-US" sz="3300" b="1" dirty="0" smtClean="0">
                <a:latin typeface="Footlight MT Light" pitchFamily="18" charset="0"/>
              </a:rPr>
              <a:t>Work with cumulative folders or </a:t>
            </a:r>
            <a:r>
              <a:rPr lang="en-US" sz="3300" b="1" dirty="0" err="1" smtClean="0">
                <a:latin typeface="Footlight MT Light" pitchFamily="18" charset="0"/>
              </a:rPr>
              <a:t>gradebooks</a:t>
            </a:r>
            <a:r>
              <a:rPr lang="en-US" sz="3300" b="1" dirty="0" smtClean="0">
                <a:latin typeface="Footlight MT Light" pitchFamily="18" charset="0"/>
              </a:rPr>
              <a:t>.</a:t>
            </a:r>
          </a:p>
          <a:p>
            <a:r>
              <a:rPr lang="en-US" sz="3300" b="1" dirty="0" smtClean="0">
                <a:latin typeface="Footlight MT Light" pitchFamily="18" charset="0"/>
              </a:rPr>
              <a:t>Work with student’s personal information including sensitive health issues.</a:t>
            </a:r>
          </a:p>
          <a:p>
            <a:r>
              <a:rPr lang="en-US" sz="3300" b="1" dirty="0" smtClean="0">
                <a:latin typeface="Footlight MT Light" pitchFamily="18" charset="0"/>
              </a:rPr>
              <a:t>Take over a class for a teacher without the permission of an administrator.</a:t>
            </a:r>
          </a:p>
          <a:p>
            <a:r>
              <a:rPr lang="en-US" sz="3300" b="1" dirty="0" smtClean="0">
                <a:latin typeface="Footlight MT Light" pitchFamily="18" charset="0"/>
              </a:rPr>
              <a:t>Work more than 3 hours per day with one teacher unless on a field trip, field day, or PTO event without the permission of an administrator.</a:t>
            </a:r>
          </a:p>
          <a:p>
            <a:endParaRPr lang="en-US" dirty="0"/>
          </a:p>
        </p:txBody>
      </p:sp>
      <p:pic>
        <p:nvPicPr>
          <p:cNvPr id="6146" name="Picture 2" descr="C:\Users\e007626\Desktop\Kidslympics\kidlympicsgif\kl8_girl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52400"/>
            <a:ext cx="777522"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2182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Chaperone Field Trips</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152400" y="1600200"/>
            <a:ext cx="8839200" cy="5105400"/>
          </a:xfrm>
        </p:spPr>
        <p:txBody>
          <a:bodyPr>
            <a:normAutofit/>
          </a:bodyPr>
          <a:lstStyle/>
          <a:p>
            <a:r>
              <a:rPr lang="en-US" b="1" dirty="0" smtClean="0">
                <a:latin typeface="Footlight MT Light" pitchFamily="18" charset="0"/>
              </a:rPr>
              <a:t>Assigned a small group of children to supervise</a:t>
            </a:r>
          </a:p>
          <a:p>
            <a:r>
              <a:rPr lang="en-US" b="1" dirty="0" smtClean="0">
                <a:latin typeface="Footlight MT Light" pitchFamily="18" charset="0"/>
              </a:rPr>
              <a:t>Ride the bus to and from the location</a:t>
            </a:r>
          </a:p>
          <a:p>
            <a:r>
              <a:rPr lang="en-US" b="1" dirty="0" smtClean="0">
                <a:latin typeface="Footlight MT Light" pitchFamily="18" charset="0"/>
              </a:rPr>
              <a:t>Help share the educational purpose of the trip with your group</a:t>
            </a:r>
          </a:p>
          <a:p>
            <a:r>
              <a:rPr lang="en-US" b="1" dirty="0" smtClean="0">
                <a:latin typeface="Footlight MT Light" pitchFamily="18" charset="0"/>
              </a:rPr>
              <a:t>Assist the teachers as needed</a:t>
            </a:r>
          </a:p>
          <a:p>
            <a:pPr algn="ctr">
              <a:buNone/>
            </a:pPr>
            <a:r>
              <a:rPr lang="en-US" b="1" dirty="0" smtClean="0">
                <a:latin typeface="Footlight MT Light" pitchFamily="18" charset="0"/>
              </a:rPr>
              <a:t>Must not - </a:t>
            </a:r>
          </a:p>
          <a:p>
            <a:r>
              <a:rPr lang="en-US" b="1" dirty="0" smtClean="0">
                <a:latin typeface="Footlight MT Light" pitchFamily="18" charset="0"/>
              </a:rPr>
              <a:t>Bring siblings or other children along on the trip</a:t>
            </a:r>
          </a:p>
          <a:p>
            <a:r>
              <a:rPr lang="en-US" b="1" dirty="0" smtClean="0">
                <a:latin typeface="Footlight MT Light" pitchFamily="18" charset="0"/>
              </a:rPr>
              <a:t>Drive your own car to the location</a:t>
            </a:r>
          </a:p>
          <a:p>
            <a:endParaRPr lang="en-US" dirty="0"/>
          </a:p>
        </p:txBody>
      </p:sp>
      <p:pic>
        <p:nvPicPr>
          <p:cNvPr id="7170" name="Picture 2" descr="C:\Users\e007626\Desktop\Thistle Girl\Schoolbus_gif\aug09_girl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429000"/>
            <a:ext cx="2124075" cy="1777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602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dirty="0">
                <a:solidFill>
                  <a:srgbClr val="00B0F0"/>
                </a:solidFill>
                <a:latin typeface="Footlight MT Light" pitchFamily="18" charset="0"/>
              </a:rPr>
              <a:t>School Access Approval</a:t>
            </a:r>
          </a:p>
        </p:txBody>
      </p:sp>
      <p:sp>
        <p:nvSpPr>
          <p:cNvPr id="3" name="Content Placeholder 2"/>
          <p:cNvSpPr>
            <a:spLocks noGrp="1"/>
          </p:cNvSpPr>
          <p:nvPr>
            <p:ph idx="1"/>
          </p:nvPr>
        </p:nvSpPr>
        <p:spPr>
          <a:xfrm>
            <a:off x="304800" y="1295400"/>
            <a:ext cx="7772400" cy="5105400"/>
          </a:xfrm>
        </p:spPr>
        <p:txBody>
          <a:bodyPr>
            <a:normAutofit/>
          </a:bodyPr>
          <a:lstStyle/>
          <a:p>
            <a:r>
              <a:rPr lang="en-US" sz="2400" b="1" dirty="0">
                <a:latin typeface="Footlight MT Light" pitchFamily="18" charset="0"/>
              </a:rPr>
              <a:t>All </a:t>
            </a:r>
            <a:r>
              <a:rPr lang="en-US" sz="2400" b="1" u="sng" dirty="0">
                <a:latin typeface="Footlight MT Light" pitchFamily="18" charset="0"/>
              </a:rPr>
              <a:t>visitors </a:t>
            </a:r>
            <a:r>
              <a:rPr lang="en-US" sz="2400" b="1" dirty="0">
                <a:latin typeface="Footlight MT Light" pitchFamily="18" charset="0"/>
              </a:rPr>
              <a:t>MUST be approved to have school access</a:t>
            </a:r>
          </a:p>
          <a:p>
            <a:pPr lvl="1"/>
            <a:r>
              <a:rPr lang="en-US" sz="2400" b="1" dirty="0">
                <a:latin typeface="Footlight MT Light" pitchFamily="18" charset="0"/>
              </a:rPr>
              <a:t>Application available on our web site</a:t>
            </a:r>
          </a:p>
          <a:p>
            <a:pPr lvl="1"/>
            <a:r>
              <a:rPr lang="en-US" sz="2400" b="1" dirty="0">
                <a:latin typeface="Footlight MT Light" pitchFamily="18" charset="0"/>
              </a:rPr>
              <a:t>May volunteer /visit one week after submission of application unless otherwise notified</a:t>
            </a:r>
          </a:p>
          <a:p>
            <a:pPr lvl="1"/>
            <a:r>
              <a:rPr lang="en-US" sz="2400" b="1" dirty="0">
                <a:latin typeface="Footlight MT Light" pitchFamily="18" charset="0"/>
              </a:rPr>
              <a:t>Sign in through the Keep-n-Track system or receptionist</a:t>
            </a:r>
          </a:p>
          <a:p>
            <a:r>
              <a:rPr lang="en-US" sz="2400" b="1" dirty="0">
                <a:latin typeface="Footlight MT Light" pitchFamily="18" charset="0"/>
              </a:rPr>
              <a:t>Includes eating lunch with your child or visiting the classroom</a:t>
            </a:r>
          </a:p>
          <a:p>
            <a:r>
              <a:rPr lang="en-US" sz="2400" b="1" dirty="0">
                <a:latin typeface="Footlight MT Light" pitchFamily="18" charset="0"/>
              </a:rPr>
              <a:t>Includes Chaperoning Field Trips</a:t>
            </a:r>
          </a:p>
          <a:p>
            <a:r>
              <a:rPr lang="en-US" sz="2400" b="1" dirty="0">
                <a:latin typeface="Footlight MT Light" pitchFamily="18" charset="0"/>
              </a:rPr>
              <a:t>Not necessary for PTO Events or Evening  or</a:t>
            </a:r>
          </a:p>
          <a:p>
            <a:pPr marL="0" indent="0">
              <a:buNone/>
            </a:pPr>
            <a:r>
              <a:rPr lang="en-US" sz="2400" b="1" dirty="0">
                <a:latin typeface="Footlight MT Light" pitchFamily="18" charset="0"/>
              </a:rPr>
              <a:t>	Performances (non-school times)</a:t>
            </a:r>
          </a:p>
          <a:p>
            <a:endParaRPr lang="en-US" dirty="0"/>
          </a:p>
        </p:txBody>
      </p:sp>
      <p:pic>
        <p:nvPicPr>
          <p:cNvPr id="8194" name="Picture 2" descr="C:\Users\e007626\Desktop\Thistle Girl\readingkids\rk8_teacher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791" y="3879273"/>
            <a:ext cx="2857500" cy="270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490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Safety Procedures</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p:txBody>
          <a:bodyPr>
            <a:normAutofit fontScale="85000" lnSpcReduction="20000"/>
          </a:bodyPr>
          <a:lstStyle/>
          <a:p>
            <a:r>
              <a:rPr lang="en-US" sz="3300" b="1" dirty="0">
                <a:latin typeface="Footlight MT Light" pitchFamily="18" charset="0"/>
              </a:rPr>
              <a:t>Any person who picks up a student needs to be listed as an emergency contact on the Student Information Form.  Contact information is extremely important.  If we cannot reach a parent, we may not be able to release the student.</a:t>
            </a:r>
          </a:p>
          <a:p>
            <a:r>
              <a:rPr lang="en-US" sz="3300" b="1" dirty="0">
                <a:latin typeface="Footlight MT Light" pitchFamily="18" charset="0"/>
              </a:rPr>
              <a:t>Please notify the school </a:t>
            </a:r>
            <a:r>
              <a:rPr lang="en-US" sz="3300" b="1" u="sng" dirty="0">
                <a:latin typeface="Footlight MT Light" pitchFamily="18" charset="0"/>
              </a:rPr>
              <a:t>in writing </a:t>
            </a:r>
            <a:r>
              <a:rPr lang="en-US" sz="3300" b="1" dirty="0">
                <a:latin typeface="Footlight MT Light" pitchFamily="18" charset="0"/>
              </a:rPr>
              <a:t>of any change to a student's transportation routine (send a note, email  to </a:t>
            </a:r>
            <a:r>
              <a:rPr lang="en-US" sz="3300" b="1" dirty="0">
                <a:latin typeface="Footlight MT Light" pitchFamily="18" charset="0"/>
                <a:hlinkClick r:id="rId2"/>
              </a:rPr>
              <a:t>wcestransportation@stjohns.k12.fl.us</a:t>
            </a:r>
            <a:r>
              <a:rPr lang="en-US" sz="3300" b="1" dirty="0">
                <a:latin typeface="Footlight MT Light" pitchFamily="18" charset="0"/>
              </a:rPr>
              <a:t> &amp; teacher).  We cannot accept any transportation changes after 2:00 (1:00 on Wednesdays).</a:t>
            </a:r>
          </a:p>
          <a:p>
            <a:r>
              <a:rPr lang="en-US" sz="3300" b="1" dirty="0">
                <a:latin typeface="Footlight MT Light" pitchFamily="18" charset="0"/>
              </a:rPr>
              <a:t>There is no Parent pick up in the office between 2:15-3:00.  (1:15-2:00 on Wednesdays).</a:t>
            </a:r>
          </a:p>
          <a:p>
            <a:endParaRPr lang="en-US" dirty="0"/>
          </a:p>
        </p:txBody>
      </p:sp>
      <p:pic>
        <p:nvPicPr>
          <p:cNvPr id="9218" name="Picture 2" descr="C:\Users\e007626\Desktop\Thistle Girl\thistlegirl\Schoolsupplies\aug08_crayons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292494">
            <a:off x="7635358" y="5653284"/>
            <a:ext cx="1285875" cy="74295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C:\Users\e007626\Desktop\Thistle Girl\thistlegirl\Schoolsupplies\aug08_crayons2.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117326">
            <a:off x="131053" y="463359"/>
            <a:ext cx="1285875" cy="742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96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3077"/>
            <a:ext cx="8229600" cy="1143000"/>
          </a:xfrm>
        </p:spPr>
        <p:txBody>
          <a:bodyPr>
            <a:normAutofit/>
          </a:bodyPr>
          <a:lstStyle/>
          <a:p>
            <a:r>
              <a:rPr lang="en-US" sz="6600" b="1" dirty="0" smtClean="0">
                <a:solidFill>
                  <a:srgbClr val="FFFF00"/>
                </a:solidFill>
                <a:latin typeface="Footlight MT Light" pitchFamily="18" charset="0"/>
              </a:rPr>
              <a:t>Curriculum Standards</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228600" y="1447800"/>
            <a:ext cx="8686800" cy="5105400"/>
          </a:xfrm>
        </p:spPr>
        <p:txBody>
          <a:bodyPr>
            <a:normAutofit fontScale="55000" lnSpcReduction="20000"/>
          </a:bodyPr>
          <a:lstStyle/>
          <a:p>
            <a:pPr algn="ctr">
              <a:buNone/>
            </a:pPr>
            <a:r>
              <a:rPr lang="en-US" sz="9600" b="1" dirty="0">
                <a:latin typeface="Footlight MT Light" pitchFamily="18" charset="0"/>
              </a:rPr>
              <a:t>Florida Standards</a:t>
            </a:r>
          </a:p>
          <a:p>
            <a:r>
              <a:rPr lang="en-US" sz="4800" b="1" i="1" dirty="0">
                <a:latin typeface="Footlight MT Light" pitchFamily="18" charset="0"/>
              </a:rPr>
              <a:t>The Florida Standards provide a consistent, clear understanding of what students are expected to learn, so teachers and parents know what they need to do to help them. The standards are designed to be robust and relevant to the real world, reflecting the knowledge and skills that our young people need for success in college and careers. With American students fully prepared for the future, our communities will be best positioned to compete successfully in the global economy</a:t>
            </a:r>
            <a:r>
              <a:rPr lang="en-US" sz="4800" b="1" i="1" dirty="0" smtClean="0">
                <a:latin typeface="Footlight MT Light" pitchFamily="18" charset="0"/>
              </a:rPr>
              <a:t>.</a:t>
            </a:r>
          </a:p>
          <a:p>
            <a:endParaRPr lang="en-US" sz="4800" b="1" i="1" dirty="0">
              <a:latin typeface="Footlight MT Light" pitchFamily="18" charset="0"/>
            </a:endParaRPr>
          </a:p>
          <a:p>
            <a:r>
              <a:rPr lang="en-US" sz="4000" b="1" i="1" dirty="0">
                <a:latin typeface="Footlight MT Light" pitchFamily="18" charset="0"/>
              </a:rPr>
              <a:t>http://www.flstandards.org/</a:t>
            </a:r>
            <a:br>
              <a:rPr lang="en-US" sz="4000" b="1" i="1" dirty="0">
                <a:latin typeface="Footlight MT Light" pitchFamily="18" charset="0"/>
              </a:rPr>
            </a:br>
            <a:r>
              <a:rPr lang="en-US" sz="4000" b="1" i="1" dirty="0">
                <a:latin typeface="Footlight MT Light" pitchFamily="18" charset="0"/>
              </a:rPr>
              <a:t>resources/parents_families.aspx</a:t>
            </a:r>
          </a:p>
        </p:txBody>
      </p:sp>
      <p:pic>
        <p:nvPicPr>
          <p:cNvPr id="10242" name="Picture 2" descr="C:\Users\e007626\Desktop\Thistle Girl\readingkids\rk8_girl6.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4343400"/>
            <a:ext cx="1526460" cy="2333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774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solidFill>
                  <a:srgbClr val="FFFF00"/>
                </a:solidFill>
                <a:latin typeface="Footlight MT Light" pitchFamily="18" charset="0"/>
              </a:rPr>
              <a:t>Assessments</a:t>
            </a:r>
            <a:endParaRPr lang="en-US" sz="6600" b="1" dirty="0">
              <a:solidFill>
                <a:srgbClr val="FFFF00"/>
              </a:solidFill>
              <a:latin typeface="Footlight MT Light" pitchFamily="18" charset="0"/>
            </a:endParaRPr>
          </a:p>
        </p:txBody>
      </p:sp>
      <p:sp>
        <p:nvSpPr>
          <p:cNvPr id="3" name="Content Placeholder 2"/>
          <p:cNvSpPr>
            <a:spLocks noGrp="1"/>
          </p:cNvSpPr>
          <p:nvPr>
            <p:ph idx="1"/>
          </p:nvPr>
        </p:nvSpPr>
        <p:spPr>
          <a:xfrm>
            <a:off x="457200" y="1295400"/>
            <a:ext cx="8229600" cy="5120217"/>
          </a:xfrm>
        </p:spPr>
        <p:txBody>
          <a:bodyPr>
            <a:normAutofit/>
          </a:bodyPr>
          <a:lstStyle/>
          <a:p>
            <a:endParaRPr lang="en-US" b="1" dirty="0" smtClean="0">
              <a:latin typeface="Footlight MT Light" pitchFamily="18" charset="0"/>
            </a:endParaRPr>
          </a:p>
          <a:p>
            <a:r>
              <a:rPr lang="en-US" b="1" dirty="0">
                <a:latin typeface="Footlight MT Light" pitchFamily="18" charset="0"/>
              </a:rPr>
              <a:t>FLKRS/FAIR</a:t>
            </a:r>
          </a:p>
          <a:p>
            <a:r>
              <a:rPr lang="en-US" b="1" dirty="0">
                <a:latin typeface="Footlight MT Light" pitchFamily="18" charset="0"/>
              </a:rPr>
              <a:t>IRLA</a:t>
            </a:r>
          </a:p>
          <a:p>
            <a:r>
              <a:rPr lang="en-US" b="1" dirty="0">
                <a:latin typeface="Footlight MT Light" pitchFamily="18" charset="0"/>
              </a:rPr>
              <a:t>District Formative Assessments</a:t>
            </a:r>
          </a:p>
          <a:p>
            <a:r>
              <a:rPr lang="en-US" b="1" dirty="0">
                <a:latin typeface="Footlight MT Light" pitchFamily="18" charset="0"/>
              </a:rPr>
              <a:t>Discovery Ed. </a:t>
            </a:r>
          </a:p>
          <a:p>
            <a:r>
              <a:rPr lang="en-US" b="1" dirty="0">
                <a:latin typeface="Footlight MT Light" pitchFamily="18" charset="0"/>
              </a:rPr>
              <a:t>Teacher-designed Assessments</a:t>
            </a:r>
          </a:p>
          <a:p>
            <a:r>
              <a:rPr lang="en-US" b="1" dirty="0">
                <a:latin typeface="Footlight MT Light" pitchFamily="18" charset="0"/>
              </a:rPr>
              <a:t>Florida Standards Assessment</a:t>
            </a:r>
          </a:p>
          <a:p>
            <a:r>
              <a:rPr lang="en-US" sz="2000" b="1" dirty="0">
                <a:latin typeface="Footlight MT Light" pitchFamily="18" charset="0"/>
              </a:rPr>
              <a:t>http://www.fsassessments.org/</a:t>
            </a:r>
          </a:p>
          <a:p>
            <a:endParaRPr lang="en-US" b="1" dirty="0" smtClean="0">
              <a:latin typeface="Footlight MT Light" pitchFamily="18" charset="0"/>
            </a:endParaRPr>
          </a:p>
        </p:txBody>
      </p:sp>
      <p:pic>
        <p:nvPicPr>
          <p:cNvPr id="12290" name="Picture 2" descr="C:\Users\e007626\Desktop\Thistle Girl\readingkids\rk8_divider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045604" y="3107796"/>
            <a:ext cx="5348817" cy="1266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50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820</Words>
  <Application>Microsoft Office PowerPoint</Application>
  <PresentationFormat>On-screen Show (4:3)</PresentationFormat>
  <Paragraphs>132</Paragraphs>
  <Slides>18</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18</vt:i4>
      </vt:variant>
    </vt:vector>
  </HeadingPairs>
  <TitlesOfParts>
    <vt:vector size="26" baseType="lpstr">
      <vt:lpstr>Arial</vt:lpstr>
      <vt:lpstr>Calibri</vt:lpstr>
      <vt:lpstr>Footlight MT Light</vt:lpstr>
      <vt:lpstr>Wingdings 2</vt:lpstr>
      <vt:lpstr>Office Theme</vt:lpstr>
      <vt:lpstr>1_Office Theme</vt:lpstr>
      <vt:lpstr>2_Office Theme</vt:lpstr>
      <vt:lpstr>3_Office Theme</vt:lpstr>
      <vt:lpstr>PowerPoint Presentation</vt:lpstr>
      <vt:lpstr>Office Staff</vt:lpstr>
      <vt:lpstr>Volunteer Opportunities</vt:lpstr>
      <vt:lpstr>Volunteer Training</vt:lpstr>
      <vt:lpstr>Chaperone Field Trips</vt:lpstr>
      <vt:lpstr>School Access Approval</vt:lpstr>
      <vt:lpstr>Safety Procedures</vt:lpstr>
      <vt:lpstr>Curriculum Standards</vt:lpstr>
      <vt:lpstr>Assessments</vt:lpstr>
      <vt:lpstr>Differentiation</vt:lpstr>
      <vt:lpstr>Struggling Students</vt:lpstr>
      <vt:lpstr>ESE Continuum of Support</vt:lpstr>
      <vt:lpstr>Attendance</vt:lpstr>
      <vt:lpstr>Attendance</vt:lpstr>
      <vt:lpstr>7 Habits of Happy Kids</vt:lpstr>
      <vt:lpstr>Essential Elements of Our Leadership Initiative</vt:lpstr>
      <vt:lpstr>Parental  Partnership</vt:lpstr>
      <vt:lpstr>Any Questions…</vt:lpstr>
    </vt:vector>
  </TitlesOfParts>
  <Company>St. Johns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Edith Jarrell</cp:lastModifiedBy>
  <cp:revision>27</cp:revision>
  <dcterms:created xsi:type="dcterms:W3CDTF">2012-08-26T00:10:49Z</dcterms:created>
  <dcterms:modified xsi:type="dcterms:W3CDTF">2014-09-02T21:06:08Z</dcterms:modified>
</cp:coreProperties>
</file>